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508459-93E6-46A9-9230-8FD30FD33F52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7997EA-FC49-428F-89F1-06AA1E1D1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58E2D6-B2E3-4383-A9EB-D34843F457C9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3D175C-5127-4176-8E35-9076780C98A1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280FA-FE72-4A3D-943A-0F19AD85E74B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1F53-CF6B-4170-B23A-B7E1A70A1FE8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86A92-8425-426E-AEFF-0CC9C808A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2267-9082-4CE7-8C81-A6B70455943E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389C-EA70-4B80-8CF3-ADB06852D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4D99-4B43-4D76-AE22-71952B8E44EA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8DA4-DE18-4BAB-BE05-4E5F86C0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D5C9-DAD6-4991-9D96-387EE85E3806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EA7D-BF0B-459B-B1B2-5AB887AE6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6513-8D7D-4818-B24E-5BE7E7712730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CF34D-6819-4305-8408-9CE859651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80C0-3576-41DD-994B-4638367A10EE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0061-52B1-40F5-9CD5-5131E347A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E4E8-EE6E-44C3-9143-8AE0228CB548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0261A-7AF6-47DA-8751-94D1256BC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5609-4D18-4A9D-8D7E-81EE1BE0BBE0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010D-AA88-4FB6-849B-FCB742C20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C910-123A-4C1C-A8A5-8A926AD513AB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351D-295F-45A7-AC57-A45ACC533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7FAC-7A89-454D-B76E-AA0CAA773E69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EE6D3-F3F3-437D-A1AB-80C44FCE2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40AF-2116-4A08-ACDF-416DE157A8E5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5BC1-7146-4646-89C6-5BE4DE77E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44099D-5718-4F8F-AC26-A030D8246309}" type="datetimeFigureOut">
              <a:rPr lang="en-US"/>
              <a:pPr>
                <a:defRPr/>
              </a:pPr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70B11D-C86D-4542-A5C7-10A709FA2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127" charset="0"/>
        <a:buChar char="•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127" charset="0"/>
        <a:buChar char="•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127" charset="0"/>
        <a:buChar char="•"/>
        <a:defRPr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127" charset="0"/>
        <a:buChar char="•"/>
        <a:defRPr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PBIS: Greyhound Pride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6213" y="3860800"/>
            <a:ext cx="675957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core values: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FF0000"/>
                </a:solidFill>
              </a:rPr>
              <a:t>C</a:t>
            </a:r>
            <a:r>
              <a:rPr lang="en-US" sz="4400" smtClean="0"/>
              <a:t>haracter</a:t>
            </a:r>
          </a:p>
          <a:p>
            <a:r>
              <a:rPr lang="en-US" sz="4400" smtClean="0">
                <a:solidFill>
                  <a:srgbClr val="FF0000"/>
                </a:solidFill>
              </a:rPr>
              <a:t>H</a:t>
            </a:r>
            <a:r>
              <a:rPr lang="en-US" sz="4400" smtClean="0"/>
              <a:t>onor</a:t>
            </a:r>
          </a:p>
          <a:p>
            <a:r>
              <a:rPr lang="en-US" sz="4400" smtClean="0">
                <a:solidFill>
                  <a:srgbClr val="FF0000"/>
                </a:solidFill>
              </a:rPr>
              <a:t>A</a:t>
            </a:r>
            <a:r>
              <a:rPr lang="en-US" sz="4400" smtClean="0"/>
              <a:t>ttitude</a:t>
            </a:r>
          </a:p>
          <a:p>
            <a:r>
              <a:rPr lang="en-US" sz="4400" smtClean="0">
                <a:solidFill>
                  <a:srgbClr val="FF0000"/>
                </a:solidFill>
              </a:rPr>
              <a:t>M</a:t>
            </a:r>
            <a:r>
              <a:rPr lang="en-US" sz="4400" smtClean="0"/>
              <a:t>indfulness</a:t>
            </a:r>
          </a:p>
          <a:p>
            <a:r>
              <a:rPr lang="en-US" sz="4400" smtClean="0">
                <a:solidFill>
                  <a:srgbClr val="FF0000"/>
                </a:solidFill>
              </a:rPr>
              <a:t>P</a:t>
            </a:r>
            <a:r>
              <a:rPr lang="en-US" sz="4400" smtClean="0"/>
              <a:t>reparedness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93301">
            <a:off x="4519613" y="2327275"/>
            <a:ext cx="5672137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3886200" y="1524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1752600" y="2590800"/>
            <a:ext cx="876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Calisto MT" pitchFamily="127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PBIS?       </a:t>
            </a:r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PBIS is:</a:t>
            </a:r>
          </a:p>
          <a:p>
            <a:r>
              <a:rPr lang="en-US" dirty="0" smtClean="0"/>
              <a:t>a positive behavior management process to create safer and more effective schools.</a:t>
            </a:r>
          </a:p>
          <a:p>
            <a:r>
              <a:rPr lang="en-US" dirty="0" smtClean="0"/>
              <a:t>a system of clear </a:t>
            </a:r>
            <a:r>
              <a:rPr lang="en-US" dirty="0" err="1" smtClean="0"/>
              <a:t>schoolwide</a:t>
            </a:r>
            <a:r>
              <a:rPr lang="en-US" dirty="0" smtClean="0"/>
              <a:t> expectations with consequences and incentives.</a:t>
            </a:r>
          </a:p>
          <a:p>
            <a:r>
              <a:rPr lang="en-US" dirty="0" smtClean="0"/>
              <a:t>intervention when you need help. </a:t>
            </a:r>
          </a:p>
          <a:p>
            <a:r>
              <a:rPr lang="en-US" dirty="0" smtClean="0"/>
              <a:t>recognition and celebration for your successes! </a:t>
            </a:r>
          </a:p>
          <a:p>
            <a:endParaRPr lang="en-US" dirty="0" smtClean="0"/>
          </a:p>
        </p:txBody>
      </p:sp>
      <p:pic>
        <p:nvPicPr>
          <p:cNvPr id="16389" name="Picture 10" descr="C:\Users\Brett\AppData\Local\Microsoft\Windows\Temporary Internet Files\Content.IE5\9D2BNE5X\MCBD19644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45638" y="4318000"/>
            <a:ext cx="148272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PBIS do for you?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Students are recognized and praised for positive behaviors.</a:t>
            </a:r>
          </a:p>
          <a:p>
            <a:pPr marL="990600" lvl="1" indent="-533400"/>
            <a:r>
              <a:rPr lang="en-US" smtClean="0"/>
              <a:t>gifts, opportunities to participate in special events, school supplies, materials, etc. </a:t>
            </a:r>
          </a:p>
          <a:p>
            <a:pPr marL="609600" indent="-609600"/>
            <a:r>
              <a:rPr lang="en-US" smtClean="0"/>
              <a:t>Students receive interventions to help them refocus their unsuccessful behaviors. </a:t>
            </a:r>
          </a:p>
          <a:p>
            <a:pPr marL="990600" lvl="1" indent="-533400"/>
            <a:r>
              <a:rPr lang="en-US" smtClean="0"/>
              <a:t>teacher-student conference, parent contact, reflections, parent conference,administrative referral.</a:t>
            </a:r>
          </a:p>
          <a:p>
            <a:pPr marL="609600" indent="-609600"/>
            <a:endParaRPr lang="en-US" smtClean="0"/>
          </a:p>
          <a:p>
            <a:pPr marL="609600" indent="-609600"/>
            <a:endParaRPr lang="en-US" smtClean="0"/>
          </a:p>
        </p:txBody>
      </p:sp>
      <p:pic>
        <p:nvPicPr>
          <p:cNvPr id="18435" name="Picture 4" descr="C:\Users\Brett\AppData\Local\Microsoft\Windows\Temporary Internet Files\Content.IE5\29U0ZGOS\MCj042404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9400" y="4864100"/>
            <a:ext cx="91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PBIS Work?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4525963"/>
          </a:xfrm>
        </p:spPr>
        <p:txBody>
          <a:bodyPr/>
          <a:lstStyle/>
          <a:p>
            <a:r>
              <a:rPr lang="en-US" dirty="0"/>
              <a:t>All students follow the same set of rules and expectations throughout all areas in the building.</a:t>
            </a:r>
          </a:p>
          <a:p>
            <a:r>
              <a:rPr lang="en-US" dirty="0"/>
              <a:t>These rules and expectations are displayed as a matrix, which is posted </a:t>
            </a:r>
            <a:r>
              <a:rPr lang="en-US" dirty="0" smtClean="0"/>
              <a:t>throughout the school. </a:t>
            </a:r>
            <a:endParaRPr lang="en-US" dirty="0"/>
          </a:p>
          <a:p>
            <a:r>
              <a:rPr lang="en-US" dirty="0"/>
              <a:t>When students follow the rules and expectations, they are recognized. </a:t>
            </a:r>
          </a:p>
          <a:p>
            <a:r>
              <a:rPr lang="en-US" dirty="0"/>
              <a:t>When students do not follow the rules, there are planned consequences to help them get back on track.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483" name="Picture 9" descr="C:\Users\Brett\AppData\Local\Microsoft\Windows\Temporary Internet Files\Content.IE5\TKIYSY93\MCj041026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5006975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 descr="C:\Users\Brett\AppData\Local\Microsoft\Windows\Temporary Internet Files\Content.IE5\TKIYSY93\MCj041026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44200" y="5005388"/>
            <a:ext cx="121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8" cy="6857999"/>
        </p:xfrm>
        <a:graphic>
          <a:graphicData uri="http://schemas.openxmlformats.org/drawingml/2006/table">
            <a:tbl>
              <a:tblPr firstRow="1" firstCol="1" bandRow="1"/>
              <a:tblGrid>
                <a:gridCol w="1650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44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48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Hallway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Cafeteria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Classroom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Bathroom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Functions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5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HARACTER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appropriate language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-Help others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-Be polite and move out of the way of others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-Remain modest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appropriate language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all food and drink on the table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-Clean up after yourself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-Encourage each other in a positive manner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-Place trash in the proper receptacle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-Model positive behavior for the community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5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ONOR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an appropriate level of voice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appropriate language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-Treat others as you would want to be treated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-Treat your time on the bus as part of your school 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-Walk in an orderly fashion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appropriate voice levels and language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-Say “sorry” or “excuse me” when moving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-Respect other’s space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-Be kind to cafeteria staff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noise at an appropriate level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-Mind your manners and show appreciation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appropriate language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-Listen to others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-Make constructive and positive comments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technology responsibly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-Follow each teacher’s expectations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-Leave the bathroom in a cleaner condition than you found it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-Sit up and remain quiet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-Remember good sportsmanship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-Listen attentively to the speaker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-Set a good example for your peers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5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TTITUDE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choose a positive attitude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choose a positive attitude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choose a positive attitude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choose a positive attitude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choose a positive attitude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5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INDFULNESS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-Stay seated in your assigned seat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hands, head and feet  inside the bus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all items with you and out of the aisle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the bus clean by not eating or drinking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-Walk only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-Walk on the right side of the hallway and pay attention to where you are going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utensils appropriately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-Walk to the lunch area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37210" marR="0" indent="-5372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-Stay within the lobby area during your lunch time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all items at your desk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-Keep all feet and chair legs on the floor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-Place all bags under the desk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-Stay in your seat/assigned area until the bell rings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-Open all doors with care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-Wash hands when finished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-Be tidy and clean up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-If you have a concern about something, report it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500" b="1" u="sng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REPAREDNESS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-Be on time (early)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-Remember your assigned seat number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-Take hats off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-Carry a hallway pass with you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-Have your lunch money and POS number ready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Bring essential materials to class daily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Have your materials ready on your desk when class begins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-Be in your seat when the bell rings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-Ensure cell phones are silenced and away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-Use restroom before class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-Ensure you have a pass before going to the bathroom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-Bring any needed materials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53" marR="350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96" name="Rectangle 2"/>
          <p:cNvSpPr>
            <a:spLocks noChangeArrowheads="1"/>
          </p:cNvSpPr>
          <p:nvPr/>
        </p:nvSpPr>
        <p:spPr bwMode="auto">
          <a:xfrm>
            <a:off x="-9020175" y="-125413"/>
            <a:ext cx="212121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>
                <a:latin typeface="Times New Roman" pitchFamily="127" charset="0"/>
                <a:cs typeface="Calibri" pitchFamily="127" charset="0"/>
              </a:rPr>
              <a:t>SASHS </a:t>
            </a:r>
            <a:r>
              <a:rPr lang="en-US" sz="1200">
                <a:solidFill>
                  <a:srgbClr val="C00000"/>
                </a:solidFill>
                <a:latin typeface="Times New Roman" pitchFamily="127" charset="0"/>
                <a:cs typeface="Calibri" pitchFamily="127" charset="0"/>
              </a:rPr>
              <a:t>CHAMP </a:t>
            </a:r>
            <a:r>
              <a:rPr lang="en-US" sz="1200">
                <a:latin typeface="Times New Roman" pitchFamily="127" charset="0"/>
                <a:cs typeface="Calibri" pitchFamily="127" charset="0"/>
              </a:rPr>
              <a:t>Behavioral Matrix</a:t>
            </a:r>
            <a:endParaRPr lang="en-US" sz="1100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What is a Champ Check?</a:t>
            </a: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2788" y="1711325"/>
            <a:ext cx="812641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How do I earn a Champ Check?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When consistent, students will be recognized for appropriate behaviors such as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Make constructive and positive comments </a:t>
            </a:r>
          </a:p>
          <a:p>
            <a:pPr mar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 technology responsibly</a:t>
            </a:r>
          </a:p>
          <a:p>
            <a:pPr mar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Respect other’s 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space</a:t>
            </a:r>
          </a:p>
          <a:p>
            <a:pPr mar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Ensure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cell phones are silenced and away </a:t>
            </a:r>
          </a:p>
          <a:p>
            <a:pPr mar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C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hoose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a positive attitude</a:t>
            </a:r>
            <a:endParaRPr lang="en-US" sz="2000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1000" y="5349875"/>
            <a:ext cx="1625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5226050"/>
            <a:ext cx="1627188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0"/>
            <a:ext cx="1627188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39413" y="0"/>
            <a:ext cx="1627187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444</Words>
  <Application>Microsoft Office PowerPoint</Application>
  <PresentationFormat>Widescreen</PresentationFormat>
  <Paragraphs>172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Calisto MT</vt:lpstr>
      <vt:lpstr>Times New Roman</vt:lpstr>
      <vt:lpstr>Office Theme</vt:lpstr>
      <vt:lpstr>PBIS: Greyhound Pride</vt:lpstr>
      <vt:lpstr>Our core values:</vt:lpstr>
      <vt:lpstr>What is PBIS?       </vt:lpstr>
      <vt:lpstr>What does PBIS do for you?</vt:lpstr>
      <vt:lpstr>How Does PBIS Work?</vt:lpstr>
      <vt:lpstr>PowerPoint Presentation</vt:lpstr>
      <vt:lpstr>What is a Champ Check?</vt:lpstr>
      <vt:lpstr>How do I earn a Champ Check?</vt:lpstr>
    </vt:vector>
  </TitlesOfParts>
  <Company>Shippensburg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PBIS: Greyhound Pride</dc:title>
  <dc:creator>Nicholas Mancino</dc:creator>
  <cp:lastModifiedBy>Sarah Maclay</cp:lastModifiedBy>
  <cp:revision>7</cp:revision>
  <dcterms:created xsi:type="dcterms:W3CDTF">2015-08-11T12:47:43Z</dcterms:created>
  <dcterms:modified xsi:type="dcterms:W3CDTF">2021-08-12T09:31:20Z</dcterms:modified>
</cp:coreProperties>
</file>