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7623B4-C41D-4480-BFB2-01681948E2E5}">
  <a:tblStyle styleId="{157623B4-C41D-4480-BFB2-01681948E2E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04"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71fc08f2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71fc08f2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471fc08f2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471fc08f2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471fc08f2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471fc08f2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471fc08f2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471fc08f2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471fc08f23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471fc08f2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471fc08f23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471fc08f23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471fc08f23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471fc08f23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471fc08f23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471fc08f23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4S8h3BpBPs&amp;t=28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CHAMP in the “real” world</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Day 3: Kickoff</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220350"/>
            <a:ext cx="8520600" cy="1772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2350">
                <a:solidFill>
                  <a:srgbClr val="3E4855"/>
                </a:solidFill>
              </a:rPr>
              <a:t>93% of employers ― say “soft skills play a critical role in their decision about whom they want to hire,” </a:t>
            </a:r>
            <a:endParaRPr sz="2350">
              <a:solidFill>
                <a:srgbClr val="3E4855"/>
              </a:solidFill>
            </a:endParaRPr>
          </a:p>
          <a:p>
            <a:pPr marL="0" lvl="0" indent="0" algn="ctr" rtl="0">
              <a:spcBef>
                <a:spcPts val="0"/>
              </a:spcBef>
              <a:spcAft>
                <a:spcPts val="0"/>
              </a:spcAft>
              <a:buNone/>
            </a:pPr>
            <a:endParaRPr sz="2350">
              <a:solidFill>
                <a:srgbClr val="3E4855"/>
              </a:solidFill>
            </a:endParaRPr>
          </a:p>
          <a:p>
            <a:pPr marL="0" lvl="0" indent="0" algn="ctr" rtl="0">
              <a:spcBef>
                <a:spcPts val="0"/>
              </a:spcBef>
              <a:spcAft>
                <a:spcPts val="0"/>
              </a:spcAft>
              <a:buNone/>
            </a:pPr>
            <a:r>
              <a:rPr lang="en" sz="2350">
                <a:solidFill>
                  <a:srgbClr val="3E4855"/>
                </a:solidFill>
              </a:rPr>
              <a:t>Ian Siegel, co-founder and CEO of ZipRecruiter</a:t>
            </a:r>
            <a:endParaRPr sz="4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u="sng"/>
              <a:t>What are soft skills?</a:t>
            </a:r>
            <a:endParaRPr b="1" u="sng"/>
          </a:p>
        </p:txBody>
      </p:sp>
      <p:sp>
        <p:nvSpPr>
          <p:cNvPr id="66" name="Google Shape;66;p15"/>
          <p:cNvSpPr txBox="1">
            <a:spLocks noGrp="1"/>
          </p:cNvSpPr>
          <p:nvPr>
            <p:ph type="body" idx="1"/>
          </p:nvPr>
        </p:nvSpPr>
        <p:spPr>
          <a:xfrm>
            <a:off x="311700" y="1152475"/>
            <a:ext cx="8520600" cy="2737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50">
                <a:solidFill>
                  <a:srgbClr val="646469"/>
                </a:solidFill>
                <a:highlight>
                  <a:srgbClr val="FFFFFF"/>
                </a:highlight>
              </a:rPr>
              <a:t>Soft skills are a combination of people skills, social skills, communication skills, character or personality traits, attitudes, career attributes, social intelligence, and emotional intelligence quotients that enable employees to navigate their environment, work well with others, perform well and achieve their goals with complementing hard skills.</a:t>
            </a:r>
            <a:endParaRPr sz="2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35868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Soft Skills Include:</a:t>
            </a:r>
            <a:endParaRPr/>
          </a:p>
        </p:txBody>
      </p:sp>
      <p:sp>
        <p:nvSpPr>
          <p:cNvPr id="72" name="Google Shape;72;p16"/>
          <p:cNvSpPr txBox="1">
            <a:spLocks noGrp="1"/>
          </p:cNvSpPr>
          <p:nvPr>
            <p:ph type="body" idx="1"/>
          </p:nvPr>
        </p:nvSpPr>
        <p:spPr>
          <a:xfrm>
            <a:off x="311700" y="1152475"/>
            <a:ext cx="33330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Attitude </a:t>
            </a:r>
            <a:endParaRPr/>
          </a:p>
          <a:p>
            <a:pPr marL="457200" lvl="0" indent="-342900" algn="l" rtl="0">
              <a:spcBef>
                <a:spcPts val="0"/>
              </a:spcBef>
              <a:spcAft>
                <a:spcPts val="0"/>
              </a:spcAft>
              <a:buSzPts val="1800"/>
              <a:buChar char="●"/>
            </a:pPr>
            <a:r>
              <a:rPr lang="en"/>
              <a:t>Communication</a:t>
            </a:r>
            <a:endParaRPr/>
          </a:p>
          <a:p>
            <a:pPr marL="457200" lvl="0" indent="-342900" algn="l" rtl="0">
              <a:spcBef>
                <a:spcPts val="0"/>
              </a:spcBef>
              <a:spcAft>
                <a:spcPts val="0"/>
              </a:spcAft>
              <a:buSzPts val="1800"/>
              <a:buChar char="●"/>
            </a:pPr>
            <a:r>
              <a:rPr lang="en"/>
              <a:t>Teamwork</a:t>
            </a:r>
            <a:endParaRPr/>
          </a:p>
          <a:p>
            <a:pPr marL="457200" lvl="0" indent="-342900" algn="l" rtl="0">
              <a:spcBef>
                <a:spcPts val="0"/>
              </a:spcBef>
              <a:spcAft>
                <a:spcPts val="0"/>
              </a:spcAft>
              <a:buSzPts val="1800"/>
              <a:buChar char="●"/>
            </a:pPr>
            <a:r>
              <a:rPr lang="en"/>
              <a:t>Leadership Qualities</a:t>
            </a:r>
            <a:endParaRPr/>
          </a:p>
          <a:p>
            <a:pPr marL="457200" lvl="0" indent="-342900" algn="l" rtl="0">
              <a:spcBef>
                <a:spcPts val="0"/>
              </a:spcBef>
              <a:spcAft>
                <a:spcPts val="0"/>
              </a:spcAft>
              <a:buSzPts val="1800"/>
              <a:buChar char="●"/>
            </a:pPr>
            <a:r>
              <a:rPr lang="en"/>
              <a:t>Empathy</a:t>
            </a:r>
            <a:endParaRPr/>
          </a:p>
          <a:p>
            <a:pPr marL="457200" lvl="0" indent="-342900" algn="l" rtl="0">
              <a:spcBef>
                <a:spcPts val="0"/>
              </a:spcBef>
              <a:spcAft>
                <a:spcPts val="0"/>
              </a:spcAft>
              <a:buSzPts val="1800"/>
              <a:buChar char="●"/>
            </a:pPr>
            <a:r>
              <a:rPr lang="en"/>
              <a:t>Problem Solving</a:t>
            </a:r>
            <a:endParaRPr/>
          </a:p>
          <a:p>
            <a:pPr marL="457200" lvl="0" indent="-342900" algn="l" rtl="0">
              <a:spcBef>
                <a:spcPts val="0"/>
              </a:spcBef>
              <a:spcAft>
                <a:spcPts val="0"/>
              </a:spcAft>
              <a:buSzPts val="1800"/>
              <a:buChar char="●"/>
            </a:pPr>
            <a:r>
              <a:rPr lang="en"/>
              <a:t>Conflict Resolution</a:t>
            </a:r>
            <a:endParaRPr/>
          </a:p>
          <a:p>
            <a:pPr marL="457200" lvl="0" indent="-342900" algn="l" rtl="0">
              <a:spcBef>
                <a:spcPts val="0"/>
              </a:spcBef>
              <a:spcAft>
                <a:spcPts val="0"/>
              </a:spcAft>
              <a:buSzPts val="1800"/>
              <a:buChar char="●"/>
            </a:pPr>
            <a:r>
              <a:rPr lang="en"/>
              <a:t>Ethics</a:t>
            </a:r>
            <a:endParaRPr/>
          </a:p>
        </p:txBody>
      </p:sp>
      <p:sp>
        <p:nvSpPr>
          <p:cNvPr id="73" name="Google Shape;73;p16"/>
          <p:cNvSpPr txBox="1">
            <a:spLocks noGrp="1"/>
          </p:cNvSpPr>
          <p:nvPr>
            <p:ph type="title"/>
          </p:nvPr>
        </p:nvSpPr>
        <p:spPr>
          <a:xfrm>
            <a:off x="4764000" y="445025"/>
            <a:ext cx="35868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CHAMP stands for:</a:t>
            </a:r>
            <a:endParaRPr/>
          </a:p>
        </p:txBody>
      </p:sp>
      <p:sp>
        <p:nvSpPr>
          <p:cNvPr id="74" name="Google Shape;74;p16"/>
          <p:cNvSpPr txBox="1">
            <a:spLocks noGrp="1"/>
          </p:cNvSpPr>
          <p:nvPr>
            <p:ph type="body" idx="1"/>
          </p:nvPr>
        </p:nvSpPr>
        <p:spPr>
          <a:xfrm>
            <a:off x="4813150" y="1152475"/>
            <a:ext cx="33330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Character</a:t>
            </a:r>
            <a:endParaRPr/>
          </a:p>
          <a:p>
            <a:pPr marL="457200" lvl="0" indent="-342900" algn="l" rtl="0">
              <a:spcBef>
                <a:spcPts val="0"/>
              </a:spcBef>
              <a:spcAft>
                <a:spcPts val="0"/>
              </a:spcAft>
              <a:buSzPts val="1800"/>
              <a:buChar char="●"/>
            </a:pPr>
            <a:r>
              <a:rPr lang="en"/>
              <a:t>Honor</a:t>
            </a:r>
            <a:endParaRPr/>
          </a:p>
          <a:p>
            <a:pPr marL="457200" lvl="0" indent="-342900" algn="l" rtl="0">
              <a:spcBef>
                <a:spcPts val="0"/>
              </a:spcBef>
              <a:spcAft>
                <a:spcPts val="0"/>
              </a:spcAft>
              <a:buSzPts val="1800"/>
              <a:buChar char="●"/>
            </a:pPr>
            <a:r>
              <a:rPr lang="en"/>
              <a:t>Attitude</a:t>
            </a:r>
            <a:endParaRPr/>
          </a:p>
          <a:p>
            <a:pPr marL="457200" lvl="0" indent="-342900" algn="l" rtl="0">
              <a:spcBef>
                <a:spcPts val="0"/>
              </a:spcBef>
              <a:spcAft>
                <a:spcPts val="0"/>
              </a:spcAft>
              <a:buSzPts val="1800"/>
              <a:buChar char="●"/>
            </a:pPr>
            <a:r>
              <a:rPr lang="en"/>
              <a:t>Mindful</a:t>
            </a:r>
            <a:endParaRPr/>
          </a:p>
          <a:p>
            <a:pPr marL="457200" lvl="0" indent="-342900" algn="l" rtl="0">
              <a:spcBef>
                <a:spcPts val="0"/>
              </a:spcBef>
              <a:spcAft>
                <a:spcPts val="0"/>
              </a:spcAft>
              <a:buSzPts val="1800"/>
              <a:buChar char="●"/>
            </a:pPr>
            <a:r>
              <a:rPr lang="en"/>
              <a:t>Prepared</a:t>
            </a:r>
            <a:endParaRPr/>
          </a:p>
        </p:txBody>
      </p:sp>
      <p:sp>
        <p:nvSpPr>
          <p:cNvPr id="75" name="Google Shape;75;p16"/>
          <p:cNvSpPr txBox="1"/>
          <p:nvPr/>
        </p:nvSpPr>
        <p:spPr>
          <a:xfrm>
            <a:off x="368575" y="3964100"/>
            <a:ext cx="8370600" cy="831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100" b="1">
                <a:solidFill>
                  <a:srgbClr val="FF0000"/>
                </a:solidFill>
              </a:rPr>
              <a:t>Do you see the correlation between what employers look for and our PBIS/CHAMP program here at the high school?</a:t>
            </a:r>
            <a:endParaRPr sz="2100" b="1">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u="sng"/>
              <a:t>Watch this video</a:t>
            </a:r>
            <a:endParaRPr b="1" u="sng"/>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sz="2300" u="sng">
                <a:solidFill>
                  <a:schemeClr val="hlink"/>
                </a:solidFill>
                <a:hlinkClick r:id="rId3"/>
              </a:rPr>
              <a:t>Saving Soft Skills from Extinction</a:t>
            </a:r>
            <a:endParaRPr sz="2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t>Look at the following slides and discuss, either in small groups or as a whole class, how you demonstrate these future employability skills within school.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252925" y="291825"/>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My Future Employability Skills</a:t>
            </a:r>
            <a:endParaRPr/>
          </a:p>
        </p:txBody>
      </p:sp>
      <p:graphicFrame>
        <p:nvGraphicFramePr>
          <p:cNvPr id="92" name="Google Shape;92;p19"/>
          <p:cNvGraphicFramePr/>
          <p:nvPr/>
        </p:nvGraphicFramePr>
        <p:xfrm>
          <a:off x="952500" y="1085455"/>
          <a:ext cx="3000000" cy="3000000"/>
        </p:xfrm>
        <a:graphic>
          <a:graphicData uri="http://schemas.openxmlformats.org/drawingml/2006/table">
            <a:tbl>
              <a:tblPr>
                <a:noFill/>
                <a:tableStyleId>{157623B4-C41D-4480-BFB2-01681948E2E5}</a:tableStyleId>
              </a:tblPr>
              <a:tblGrid>
                <a:gridCol w="3669100">
                  <a:extLst>
                    <a:ext uri="{9D8B030D-6E8A-4147-A177-3AD203B41FA5}">
                      <a16:colId xmlns:a16="http://schemas.microsoft.com/office/drawing/2014/main" val="20000"/>
                    </a:ext>
                  </a:extLst>
                </a:gridCol>
                <a:gridCol w="3669100">
                  <a:extLst>
                    <a:ext uri="{9D8B030D-6E8A-4147-A177-3AD203B41FA5}">
                      <a16:colId xmlns:a16="http://schemas.microsoft.com/office/drawing/2014/main" val="20001"/>
                    </a:ext>
                  </a:extLst>
                </a:gridCol>
              </a:tblGrid>
              <a:tr h="918225">
                <a:tc>
                  <a:txBody>
                    <a:bodyPr/>
                    <a:lstStyle/>
                    <a:p>
                      <a:pPr marL="0" lvl="0" indent="0" algn="ctr" rtl="0">
                        <a:spcBef>
                          <a:spcPts val="0"/>
                        </a:spcBef>
                        <a:spcAft>
                          <a:spcPts val="0"/>
                        </a:spcAft>
                        <a:buNone/>
                      </a:pPr>
                      <a:r>
                        <a:rPr lang="en" b="1"/>
                        <a:t>Future </a:t>
                      </a:r>
                      <a:r>
                        <a:rPr lang="en" b="1" i="1">
                          <a:solidFill>
                            <a:srgbClr val="FF0000"/>
                          </a:solidFill>
                        </a:rPr>
                        <a:t>Soft Skill(s) </a:t>
                      </a:r>
                      <a:r>
                        <a:rPr lang="en" b="1"/>
                        <a:t>Employers look for in job candidates</a:t>
                      </a:r>
                      <a:endParaRPr b="1"/>
                    </a:p>
                  </a:txBody>
                  <a:tcPr marL="91425" marR="91425" marT="91425" marB="91425"/>
                </a:tc>
                <a:tc>
                  <a:txBody>
                    <a:bodyPr/>
                    <a:lstStyle/>
                    <a:p>
                      <a:pPr marL="0" lvl="0" indent="0" algn="ctr" rtl="0">
                        <a:spcBef>
                          <a:spcPts val="0"/>
                        </a:spcBef>
                        <a:spcAft>
                          <a:spcPts val="0"/>
                        </a:spcAft>
                        <a:buNone/>
                      </a:pPr>
                      <a:r>
                        <a:rPr lang="en" b="1"/>
                        <a:t>List/Discuss when you have used this skill in school</a:t>
                      </a:r>
                      <a:endParaRPr b="1"/>
                    </a:p>
                  </a:txBody>
                  <a:tcPr marL="91425" marR="91425" marT="91425" marB="91425"/>
                </a:tc>
                <a:extLst>
                  <a:ext uri="{0D108BD9-81ED-4DB2-BD59-A6C34878D82A}">
                    <a16:rowId xmlns:a16="http://schemas.microsoft.com/office/drawing/2014/main" val="10000"/>
                  </a:ext>
                </a:extLst>
              </a:tr>
              <a:tr h="933125">
                <a:tc>
                  <a:txBody>
                    <a:bodyPr/>
                    <a:lstStyle/>
                    <a:p>
                      <a:pPr marL="0" lvl="0" indent="0" algn="l" rtl="0">
                        <a:spcBef>
                          <a:spcPts val="0"/>
                        </a:spcBef>
                        <a:spcAft>
                          <a:spcPts val="0"/>
                        </a:spcAft>
                        <a:buNone/>
                      </a:pPr>
                      <a:r>
                        <a:rPr lang="en" b="1">
                          <a:solidFill>
                            <a:srgbClr val="FF0000"/>
                          </a:solidFill>
                        </a:rPr>
                        <a:t>Positive attitude</a:t>
                      </a:r>
                      <a:r>
                        <a:rPr lang="en"/>
                        <a:t> </a:t>
                      </a:r>
                      <a:endParaRPr/>
                    </a:p>
                    <a:p>
                      <a:pPr marL="0" lvl="0" indent="0" algn="l" rtl="0">
                        <a:spcBef>
                          <a:spcPts val="0"/>
                        </a:spcBef>
                        <a:spcAft>
                          <a:spcPts val="0"/>
                        </a:spcAft>
                        <a:buNone/>
                      </a:pPr>
                      <a:r>
                        <a:rPr lang="en"/>
                        <a:t>Enthusiastic, willing to work even when it’s difficult</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1214425">
                <a:tc>
                  <a:txBody>
                    <a:bodyPr/>
                    <a:lstStyle/>
                    <a:p>
                      <a:pPr marL="0" lvl="0" indent="0" algn="l" rtl="0">
                        <a:spcBef>
                          <a:spcPts val="0"/>
                        </a:spcBef>
                        <a:spcAft>
                          <a:spcPts val="0"/>
                        </a:spcAft>
                        <a:buNone/>
                      </a:pPr>
                      <a:r>
                        <a:rPr lang="en" b="1">
                          <a:solidFill>
                            <a:srgbClr val="FF0000"/>
                          </a:solidFill>
                        </a:rPr>
                        <a:t>Self-management </a:t>
                      </a:r>
                      <a:endParaRPr b="1">
                        <a:solidFill>
                          <a:srgbClr val="FF0000"/>
                        </a:solidFill>
                      </a:endParaRPr>
                    </a:p>
                    <a:p>
                      <a:pPr marL="0" lvl="0" indent="0" algn="l" rtl="0">
                        <a:spcBef>
                          <a:spcPts val="0"/>
                        </a:spcBef>
                        <a:spcAft>
                          <a:spcPts val="0"/>
                        </a:spcAft>
                        <a:buNone/>
                      </a:pPr>
                      <a:r>
                        <a:rPr lang="en"/>
                        <a:t>Turn up on time, well-prepared, don’t put myself or others at risk</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252925" y="291825"/>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My Future Employability Skills</a:t>
            </a:r>
            <a:endParaRPr/>
          </a:p>
        </p:txBody>
      </p:sp>
      <p:graphicFrame>
        <p:nvGraphicFramePr>
          <p:cNvPr id="98" name="Google Shape;98;p20"/>
          <p:cNvGraphicFramePr/>
          <p:nvPr/>
        </p:nvGraphicFramePr>
        <p:xfrm>
          <a:off x="952500" y="1085455"/>
          <a:ext cx="3000000" cy="3000000"/>
        </p:xfrm>
        <a:graphic>
          <a:graphicData uri="http://schemas.openxmlformats.org/drawingml/2006/table">
            <a:tbl>
              <a:tblPr>
                <a:noFill/>
                <a:tableStyleId>{157623B4-C41D-4480-BFB2-01681948E2E5}</a:tableStyleId>
              </a:tblPr>
              <a:tblGrid>
                <a:gridCol w="3669100">
                  <a:extLst>
                    <a:ext uri="{9D8B030D-6E8A-4147-A177-3AD203B41FA5}">
                      <a16:colId xmlns:a16="http://schemas.microsoft.com/office/drawing/2014/main" val="20000"/>
                    </a:ext>
                  </a:extLst>
                </a:gridCol>
                <a:gridCol w="3669100">
                  <a:extLst>
                    <a:ext uri="{9D8B030D-6E8A-4147-A177-3AD203B41FA5}">
                      <a16:colId xmlns:a16="http://schemas.microsoft.com/office/drawing/2014/main" val="20001"/>
                    </a:ext>
                  </a:extLst>
                </a:gridCol>
              </a:tblGrid>
              <a:tr h="918225">
                <a:tc>
                  <a:txBody>
                    <a:bodyPr/>
                    <a:lstStyle/>
                    <a:p>
                      <a:pPr marL="0" lvl="0" indent="0" algn="ctr" rtl="0">
                        <a:spcBef>
                          <a:spcPts val="0"/>
                        </a:spcBef>
                        <a:spcAft>
                          <a:spcPts val="0"/>
                        </a:spcAft>
                        <a:buNone/>
                      </a:pPr>
                      <a:r>
                        <a:rPr lang="en" b="1"/>
                        <a:t>Future </a:t>
                      </a:r>
                      <a:r>
                        <a:rPr lang="en" b="1" i="1">
                          <a:solidFill>
                            <a:srgbClr val="FF0000"/>
                          </a:solidFill>
                        </a:rPr>
                        <a:t>Soft Skill(s) </a:t>
                      </a:r>
                      <a:r>
                        <a:rPr lang="en" b="1"/>
                        <a:t>Employers look for in job candidates</a:t>
                      </a:r>
                      <a:endParaRPr b="1"/>
                    </a:p>
                  </a:txBody>
                  <a:tcPr marL="91425" marR="91425" marT="91425" marB="91425"/>
                </a:tc>
                <a:tc>
                  <a:txBody>
                    <a:bodyPr/>
                    <a:lstStyle/>
                    <a:p>
                      <a:pPr marL="0" lvl="0" indent="0" algn="ctr" rtl="0">
                        <a:spcBef>
                          <a:spcPts val="0"/>
                        </a:spcBef>
                        <a:spcAft>
                          <a:spcPts val="0"/>
                        </a:spcAft>
                        <a:buNone/>
                      </a:pPr>
                      <a:r>
                        <a:rPr lang="en" b="1"/>
                        <a:t>List/Discuss when you have used this skill in school</a:t>
                      </a:r>
                      <a:endParaRPr b="1"/>
                    </a:p>
                  </a:txBody>
                  <a:tcPr marL="91425" marR="91425" marT="91425" marB="91425"/>
                </a:tc>
                <a:extLst>
                  <a:ext uri="{0D108BD9-81ED-4DB2-BD59-A6C34878D82A}">
                    <a16:rowId xmlns:a16="http://schemas.microsoft.com/office/drawing/2014/main" val="10000"/>
                  </a:ext>
                </a:extLst>
              </a:tr>
              <a:tr h="933125">
                <a:tc>
                  <a:txBody>
                    <a:bodyPr/>
                    <a:lstStyle/>
                    <a:p>
                      <a:pPr marL="0" lvl="0" indent="0" algn="l" rtl="0">
                        <a:spcBef>
                          <a:spcPts val="0"/>
                        </a:spcBef>
                        <a:spcAft>
                          <a:spcPts val="0"/>
                        </a:spcAft>
                        <a:buNone/>
                      </a:pPr>
                      <a:r>
                        <a:rPr lang="en" b="1">
                          <a:solidFill>
                            <a:srgbClr val="FF0000"/>
                          </a:solidFill>
                        </a:rPr>
                        <a:t>Communication</a:t>
                      </a:r>
                      <a:r>
                        <a:rPr lang="en"/>
                        <a:t> </a:t>
                      </a:r>
                      <a:endParaRPr/>
                    </a:p>
                    <a:p>
                      <a:pPr marL="0" lvl="0" indent="0" algn="l" rtl="0">
                        <a:spcBef>
                          <a:spcPts val="0"/>
                        </a:spcBef>
                        <a:spcAft>
                          <a:spcPts val="0"/>
                        </a:spcAft>
                        <a:buNone/>
                      </a:pPr>
                      <a:r>
                        <a:rPr lang="en"/>
                        <a:t>Listen well, talk and write clearly, ask if I don’t understand</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1214425">
                <a:tc>
                  <a:txBody>
                    <a:bodyPr/>
                    <a:lstStyle/>
                    <a:p>
                      <a:pPr marL="0" lvl="0" indent="0" algn="l" rtl="0">
                        <a:spcBef>
                          <a:spcPts val="0"/>
                        </a:spcBef>
                        <a:spcAft>
                          <a:spcPts val="0"/>
                        </a:spcAft>
                        <a:buNone/>
                      </a:pPr>
                      <a:r>
                        <a:rPr lang="en" b="1">
                          <a:solidFill>
                            <a:srgbClr val="FF0000"/>
                          </a:solidFill>
                        </a:rPr>
                        <a:t>Teamwork </a:t>
                      </a:r>
                      <a:endParaRPr b="1">
                        <a:solidFill>
                          <a:srgbClr val="FF0000"/>
                        </a:solidFill>
                      </a:endParaRPr>
                    </a:p>
                    <a:p>
                      <a:pPr marL="0" lvl="0" indent="0" algn="l" rtl="0">
                        <a:spcBef>
                          <a:spcPts val="0"/>
                        </a:spcBef>
                        <a:spcAft>
                          <a:spcPts val="0"/>
                        </a:spcAft>
                        <a:buNone/>
                      </a:pPr>
                      <a:r>
                        <a:rPr lang="en"/>
                        <a:t>Get along with everyone, do my part, support my colleagues, respect my manager</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252925" y="291825"/>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My Future Employability Skills</a:t>
            </a:r>
            <a:endParaRPr/>
          </a:p>
        </p:txBody>
      </p:sp>
      <p:graphicFrame>
        <p:nvGraphicFramePr>
          <p:cNvPr id="104" name="Google Shape;104;p21"/>
          <p:cNvGraphicFramePr/>
          <p:nvPr/>
        </p:nvGraphicFramePr>
        <p:xfrm>
          <a:off x="952500" y="1085455"/>
          <a:ext cx="3000000" cy="3000000"/>
        </p:xfrm>
        <a:graphic>
          <a:graphicData uri="http://schemas.openxmlformats.org/drawingml/2006/table">
            <a:tbl>
              <a:tblPr>
                <a:noFill/>
                <a:tableStyleId>{157623B4-C41D-4480-BFB2-01681948E2E5}</a:tableStyleId>
              </a:tblPr>
              <a:tblGrid>
                <a:gridCol w="3669100">
                  <a:extLst>
                    <a:ext uri="{9D8B030D-6E8A-4147-A177-3AD203B41FA5}">
                      <a16:colId xmlns:a16="http://schemas.microsoft.com/office/drawing/2014/main" val="20000"/>
                    </a:ext>
                  </a:extLst>
                </a:gridCol>
                <a:gridCol w="3669100">
                  <a:extLst>
                    <a:ext uri="{9D8B030D-6E8A-4147-A177-3AD203B41FA5}">
                      <a16:colId xmlns:a16="http://schemas.microsoft.com/office/drawing/2014/main" val="20001"/>
                    </a:ext>
                  </a:extLst>
                </a:gridCol>
              </a:tblGrid>
              <a:tr h="918225">
                <a:tc>
                  <a:txBody>
                    <a:bodyPr/>
                    <a:lstStyle/>
                    <a:p>
                      <a:pPr marL="0" lvl="0" indent="0" algn="ctr" rtl="0">
                        <a:spcBef>
                          <a:spcPts val="0"/>
                        </a:spcBef>
                        <a:spcAft>
                          <a:spcPts val="0"/>
                        </a:spcAft>
                        <a:buNone/>
                      </a:pPr>
                      <a:r>
                        <a:rPr lang="en" b="1"/>
                        <a:t>Future </a:t>
                      </a:r>
                      <a:r>
                        <a:rPr lang="en" b="1" i="1">
                          <a:solidFill>
                            <a:srgbClr val="FF0000"/>
                          </a:solidFill>
                        </a:rPr>
                        <a:t>Soft Skill(s) </a:t>
                      </a:r>
                      <a:r>
                        <a:rPr lang="en" b="1"/>
                        <a:t>Employers look for in job candidates</a:t>
                      </a:r>
                      <a:endParaRPr b="1"/>
                    </a:p>
                  </a:txBody>
                  <a:tcPr marL="91425" marR="91425" marT="91425" marB="91425"/>
                </a:tc>
                <a:tc>
                  <a:txBody>
                    <a:bodyPr/>
                    <a:lstStyle/>
                    <a:p>
                      <a:pPr marL="0" lvl="0" indent="0" algn="ctr" rtl="0">
                        <a:spcBef>
                          <a:spcPts val="0"/>
                        </a:spcBef>
                        <a:spcAft>
                          <a:spcPts val="0"/>
                        </a:spcAft>
                        <a:buNone/>
                      </a:pPr>
                      <a:r>
                        <a:rPr lang="en" b="1"/>
                        <a:t>List/Discuss when you have used this skill in school</a:t>
                      </a:r>
                      <a:endParaRPr b="1"/>
                    </a:p>
                  </a:txBody>
                  <a:tcPr marL="91425" marR="91425" marT="91425" marB="91425"/>
                </a:tc>
                <a:extLst>
                  <a:ext uri="{0D108BD9-81ED-4DB2-BD59-A6C34878D82A}">
                    <a16:rowId xmlns:a16="http://schemas.microsoft.com/office/drawing/2014/main" val="10000"/>
                  </a:ext>
                </a:extLst>
              </a:tr>
              <a:tr h="933125">
                <a:tc>
                  <a:txBody>
                    <a:bodyPr/>
                    <a:lstStyle/>
                    <a:p>
                      <a:pPr marL="0" lvl="0" indent="0" algn="l" rtl="0">
                        <a:spcBef>
                          <a:spcPts val="0"/>
                        </a:spcBef>
                        <a:spcAft>
                          <a:spcPts val="0"/>
                        </a:spcAft>
                        <a:buNone/>
                      </a:pPr>
                      <a:r>
                        <a:rPr lang="en" b="1">
                          <a:solidFill>
                            <a:srgbClr val="FF0000"/>
                          </a:solidFill>
                        </a:rPr>
                        <a:t>Resilience </a:t>
                      </a:r>
                      <a:endParaRPr b="1">
                        <a:solidFill>
                          <a:srgbClr val="FF0000"/>
                        </a:solidFill>
                      </a:endParaRPr>
                    </a:p>
                    <a:p>
                      <a:pPr marL="0" lvl="0" indent="0" algn="l" rtl="0">
                        <a:spcBef>
                          <a:spcPts val="0"/>
                        </a:spcBef>
                        <a:spcAft>
                          <a:spcPts val="0"/>
                        </a:spcAft>
                        <a:buNone/>
                      </a:pPr>
                      <a:r>
                        <a:rPr lang="en"/>
                        <a:t>Able to keep going through hard times, able to ask for and accept help</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1214425">
                <a:tc>
                  <a:txBody>
                    <a:bodyPr/>
                    <a:lstStyle/>
                    <a:p>
                      <a:pPr marL="0" lvl="0" indent="0" algn="l" rtl="0">
                        <a:spcBef>
                          <a:spcPts val="0"/>
                        </a:spcBef>
                        <a:spcAft>
                          <a:spcPts val="0"/>
                        </a:spcAft>
                        <a:buNone/>
                      </a:pPr>
                      <a:r>
                        <a:rPr lang="en" b="1">
                          <a:solidFill>
                            <a:srgbClr val="FF0000"/>
                          </a:solidFill>
                        </a:rPr>
                        <a:t>Willingness to learn</a:t>
                      </a:r>
                      <a:r>
                        <a:rPr lang="en"/>
                        <a:t> </a:t>
                      </a:r>
                      <a:endParaRPr/>
                    </a:p>
                    <a:p>
                      <a:pPr marL="0" lvl="0" indent="0" algn="l" rtl="0">
                        <a:spcBef>
                          <a:spcPts val="0"/>
                        </a:spcBef>
                        <a:spcAft>
                          <a:spcPts val="0"/>
                        </a:spcAft>
                        <a:buNone/>
                      </a:pPr>
                      <a:r>
                        <a:rPr lang="en"/>
                        <a:t>Happy to learn new things, accept feedback on how to improve  </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On-screen Show (16:9)</PresentationFormat>
  <Paragraphs>47</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CHAMP in the “real” world</vt:lpstr>
      <vt:lpstr>93% of employers ― say “soft skills play a critical role in their decision about whom they want to hire,”   Ian Siegel, co-founder and CEO of ZipRecruiter</vt:lpstr>
      <vt:lpstr>What are soft skills?</vt:lpstr>
      <vt:lpstr>Key Soft Skills Include:</vt:lpstr>
      <vt:lpstr>Watch this video</vt:lpstr>
      <vt:lpstr>Look at the following slides and discuss, either in small groups or as a whole class, how you demonstrate these future employability skills within school. </vt:lpstr>
      <vt:lpstr>My Future Employability Skills</vt:lpstr>
      <vt:lpstr>My Future Employability Skills</vt:lpstr>
      <vt:lpstr>My Future Employability Skills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CHAMP in the “real” world</dc:title>
  <dc:creator>Sarah Maclay</dc:creator>
  <cp:lastModifiedBy>Sarah Maclay</cp:lastModifiedBy>
  <cp:revision>1</cp:revision>
  <dcterms:modified xsi:type="dcterms:W3CDTF">2022-08-28T09:43:35Z</dcterms:modified>
</cp:coreProperties>
</file>